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lfa Slab On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901446C-5019-4DB2-BFDD-474CF8C4750C}">
  <a:tblStyle styleId="{5901446C-5019-4DB2-BFDD-474CF8C475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lfaSlabOn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9958455d6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9958455d6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a12c090a3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a12c090a3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99475458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99475458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9958455d6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9958455d6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9958455d6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9958455d6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9958455d6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9958455d6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99475458e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99475458e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99475458e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99475458e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99475458e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99475458e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99475458e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99475458e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9958455d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9958455d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a12c090a3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a12c090a3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99475458e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99475458e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hemindstudios.com/blog/mobile-app-development-team/" TargetMode="External"/><Relationship Id="rId4" Type="http://schemas.openxmlformats.org/officeDocument/2006/relationships/hyperlink" Target="https://www.atimi.com/the-roles-of-a-mobile-application-development-team/" TargetMode="External"/><Relationship Id="rId10" Type="http://schemas.openxmlformats.org/officeDocument/2006/relationships/image" Target="../media/image5.png"/><Relationship Id="rId9" Type="http://schemas.openxmlformats.org/officeDocument/2006/relationships/hyperlink" Target="https://get.witei.com/es/articulos/como-realizar-el-calculo-de-costos-de-tu-negocio-con-ejemplos/amp/" TargetMode="External"/><Relationship Id="rId5" Type="http://schemas.openxmlformats.org/officeDocument/2006/relationships/hyperlink" Target="https://es.linkedin.com/pulse/el-modelo-de-negocio-duolingo-tatiana-torres" TargetMode="External"/><Relationship Id="rId6" Type="http://schemas.openxmlformats.org/officeDocument/2006/relationships/hyperlink" Target="https://mx.talent.com/salary" TargetMode="External"/><Relationship Id="rId7" Type="http://schemas.openxmlformats.org/officeDocument/2006/relationships/hyperlink" Target="https://nominapro.mx/calculadora-isr/" TargetMode="External"/><Relationship Id="rId8" Type="http://schemas.openxmlformats.org/officeDocument/2006/relationships/hyperlink" Target="https://www.bing.com/search?q=aproximaci%C3%B3n+de+desarrollo+de+una+app+en+tiempo&amp;qs=n&amp;form=QBRE&amp;msbsrank=6_6__0&amp;sp=-1&amp;pq=aproximaci%C3%B3n+de+desarrollo+de+una+app+en+tiempo&amp;sc=6-47&amp;sk=&amp;cvid=CDC3D9F7EA7E437B9EB0FA9C213A24D7&amp;ghsh=0&amp;ghacc=0&amp;ghpl=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311700" y="2901275"/>
            <a:ext cx="4605600" cy="19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Integrantes: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Bonifacio León  Mauricio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Hernández Jiménez Diana Lisset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Matadamas Macedonio José Alberto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Reyes Alonso Katherine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Rosales Mendoza Armando Jose</a:t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5125" y="1731900"/>
            <a:ext cx="2798480" cy="284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3"/>
          <p:cNvSpPr txBox="1"/>
          <p:nvPr/>
        </p:nvSpPr>
        <p:spPr>
          <a:xfrm>
            <a:off x="4009425" y="1064450"/>
            <a:ext cx="4209900" cy="74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560">
                <a:solidFill>
                  <a:srgbClr val="4A86E8"/>
                </a:solidFill>
                <a:latin typeface="Alfa Slab One"/>
                <a:ea typeface="Alfa Slab One"/>
                <a:cs typeface="Alfa Slab One"/>
                <a:sym typeface="Alfa Slab One"/>
              </a:rPr>
              <a:t>APP </a:t>
            </a:r>
            <a:r>
              <a:rPr lang="es" sz="6560">
                <a:solidFill>
                  <a:srgbClr val="4A86E8"/>
                </a:solidFill>
                <a:latin typeface="Alfa Slab One"/>
                <a:ea typeface="Alfa Slab One"/>
                <a:cs typeface="Alfa Slab One"/>
                <a:sym typeface="Alfa Slab One"/>
              </a:rPr>
              <a:t>ING DROPS</a:t>
            </a:r>
            <a:endParaRPr sz="6200">
              <a:solidFill>
                <a:srgbClr val="4A86E8"/>
              </a:solidFill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8595308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138" name="Google Shape;13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39" name="Google Shape;13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6113" y="352450"/>
            <a:ext cx="770074" cy="86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Modelo de Negocio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9" name="Google Shape;219;p22"/>
          <p:cNvSpPr txBox="1"/>
          <p:nvPr>
            <p:ph idx="1" type="body"/>
          </p:nvPr>
        </p:nvSpPr>
        <p:spPr>
          <a:xfrm>
            <a:off x="951875" y="1307850"/>
            <a:ext cx="5049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just">
              <a:spcBef>
                <a:spcPts val="120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s" sz="2300">
                <a:latin typeface="Times New Roman"/>
                <a:ea typeface="Times New Roman"/>
                <a:cs typeface="Times New Roman"/>
                <a:sym typeface="Times New Roman"/>
              </a:rPr>
              <a:t>Modelos con publicidad y freemium. 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s" sz="2300">
                <a:latin typeface="Times New Roman"/>
                <a:ea typeface="Times New Roman"/>
                <a:cs typeface="Times New Roman"/>
                <a:sym typeface="Times New Roman"/>
              </a:rPr>
              <a:t>La aplicación</a:t>
            </a:r>
            <a:r>
              <a:rPr lang="es" sz="2300">
                <a:latin typeface="Times New Roman"/>
                <a:ea typeface="Times New Roman"/>
                <a:cs typeface="Times New Roman"/>
                <a:sym typeface="Times New Roman"/>
              </a:rPr>
              <a:t> gratuita gana dinero a través de la publicidad. 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s" sz="2300">
                <a:latin typeface="Times New Roman"/>
                <a:ea typeface="Times New Roman"/>
                <a:cs typeface="Times New Roman"/>
                <a:sym typeface="Times New Roman"/>
              </a:rPr>
              <a:t>Los usuarios gratuitos también se canalizan hacia suscripciones premium con una experiencia sin publicidad y más funciones.</a:t>
            </a:r>
            <a:endParaRPr sz="2300"/>
          </a:p>
        </p:txBody>
      </p:sp>
      <p:sp>
        <p:nvSpPr>
          <p:cNvPr id="220" name="Google Shape;2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21" name="Google Shape;2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2925" y="1518400"/>
            <a:ext cx="2490100" cy="24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type="title"/>
          </p:nvPr>
        </p:nvSpPr>
        <p:spPr>
          <a:xfrm>
            <a:off x="2511300" y="499950"/>
            <a:ext cx="3305700" cy="6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Distribución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23"/>
          <p:cNvSpPr txBox="1"/>
          <p:nvPr>
            <p:ph idx="1" type="body"/>
          </p:nvPr>
        </p:nvSpPr>
        <p:spPr>
          <a:xfrm>
            <a:off x="1478350" y="1508500"/>
            <a:ext cx="5185500" cy="27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Sistema </a:t>
            </a: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operativo</a:t>
            </a: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Android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Disponible en Google play</a:t>
            </a:r>
            <a:endParaRPr b="1"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7000" y="1505375"/>
            <a:ext cx="2019757" cy="213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31" name="Google Shape;2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Costos aproximados en etapa de desarrollo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graphicFrame>
        <p:nvGraphicFramePr>
          <p:cNvPr id="238" name="Google Shape;238;p24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{5901446C-5019-4DB2-BFDD-474CF8C4750C}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Personal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$990,165.9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Costos indirectos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$ 32,303.4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Duración del proyecto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 meses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(MNX)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23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$ 1,022,469.3</a:t>
                      </a:r>
                      <a:endParaRPr b="1" sz="23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39" name="Google Shape;2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Análisis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25"/>
          <p:cNvSpPr txBox="1"/>
          <p:nvPr>
            <p:ph idx="1" type="body"/>
          </p:nvPr>
        </p:nvSpPr>
        <p:spPr>
          <a:xfrm>
            <a:off x="1143000" y="1162825"/>
            <a:ext cx="7347900" cy="3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Times New Roman"/>
                <a:ea typeface="Times New Roman"/>
                <a:cs typeface="Times New Roman"/>
                <a:sym typeface="Times New Roman"/>
              </a:rPr>
              <a:t>La elaboración de todo el desarrollo de una aplicación no únicamente conlleva a saber cómo programarla a nivel técnico, si bien es muy importante para producir aplicaciones, que se domine un lenguaje de programación, también se debe conocer qué características de hardware cuenta el dispositivo y si algunas de estas características dependen del lugar en donde nos encontremos, además que es importante preguntarse si es necesario que lo que sea que vayamos a desarrollar cumpla con las características necesarias para considerarse cómo una app móvil, o simplemente con haber elaborado una aplicación web hubiese bastado.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46" name="Google Shape;24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47" name="Google Shape;2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Referencias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26"/>
          <p:cNvSpPr txBox="1"/>
          <p:nvPr>
            <p:ph idx="1" type="body"/>
          </p:nvPr>
        </p:nvSpPr>
        <p:spPr>
          <a:xfrm>
            <a:off x="530675" y="1030750"/>
            <a:ext cx="7941900" cy="37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Pismennaya, K. (2022, marzo 24). Mobile app development team: Tips, structure, and roles. </a:t>
            </a:r>
            <a:r>
              <a:rPr i="1" lang="es" sz="1300">
                <a:latin typeface="Times New Roman"/>
                <a:ea typeface="Times New Roman"/>
                <a:cs typeface="Times New Roman"/>
                <a:sym typeface="Times New Roman"/>
              </a:rPr>
              <a:t>Blog - Mind Studios</a:t>
            </a: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https://themindstudios.com/blog/mobile-app-development-team/</a:t>
            </a:r>
            <a:endParaRPr sz="1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(S/f). Atimi.com. Recuperado el 22 de noviembre de 2022, de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https://www.atimi.com/the-roles-of-a-mobile-application-development-team/</a:t>
            </a:r>
            <a:r>
              <a:rPr i="1" lang="es" sz="1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i="1" lang="es" sz="1300"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endParaRPr i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Hermes, O. (Ed.). (2012). </a:t>
            </a:r>
            <a:r>
              <a:rPr i="1" lang="es" sz="1300">
                <a:latin typeface="Times New Roman"/>
                <a:ea typeface="Times New Roman"/>
                <a:cs typeface="Times New Roman"/>
                <a:sym typeface="Times New Roman"/>
              </a:rPr>
              <a:t>Creately</a:t>
            </a: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. Bellum Publishing.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Torres, T. (2021, 9 marzo). El modelo de negocio de Duolingo.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300"/>
              <a:buFont typeface="Times New Roman"/>
              <a:buChar char="○"/>
            </a:pP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https://es.linkedin.com/pulse/el-modelo-de-negocio-duolingo-tatiana-torres</a:t>
            </a:r>
            <a:endParaRPr sz="1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Salario en México - Salario Medio. (s. f.). Talent.com.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https://mx.talent.com/salary</a:t>
            </a:r>
            <a:endParaRPr sz="1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i="1" lang="es" sz="1300">
                <a:latin typeface="Times New Roman"/>
                <a:ea typeface="Times New Roman"/>
                <a:cs typeface="Times New Roman"/>
                <a:sym typeface="Times New Roman"/>
              </a:rPr>
              <a:t>Calculadora de ISR</a:t>
            </a: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. (s/f). Nominapro.mx. Recuperado el 25 de noviembre de 2022, de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https://nominapro.mx/calculadora-isr/</a:t>
            </a:r>
            <a:r>
              <a:rPr lang="es" sz="1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(S/f). Bing.com. Recuperado el 25 de noviembre de 2022, de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ing.com/search?q=aproximación+de+desarrollo+de+una+app+en+tiempo&amp;qs=n&amp;form=QBRE&amp;msbsrank=6_6__0&amp;sp=-1&amp;pq=aproximación+de+desarrollo+de+una+app+en+tiempo&amp;sc=6-47&amp;sk=&amp;cvid=CDC3D9F7EA7E437B9EB0FA9C213A24D7&amp;ghsh=0&amp;ghacc=0&amp;ghpl=</a:t>
            </a:r>
            <a:r>
              <a:rPr lang="es" sz="1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○"/>
            </a:pP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Migallón, L. (2022, enero 25). </a:t>
            </a:r>
            <a:r>
              <a:rPr i="1" lang="es" sz="1300">
                <a:latin typeface="Times New Roman"/>
                <a:ea typeface="Times New Roman"/>
                <a:cs typeface="Times New Roman"/>
                <a:sym typeface="Times New Roman"/>
              </a:rPr>
              <a:t>¿Cómo realizar el cálculo de costos de tu negocio? Con ejemplos</a:t>
            </a:r>
            <a:r>
              <a:rPr lang="es" sz="1300">
                <a:latin typeface="Times New Roman"/>
                <a:ea typeface="Times New Roman"/>
                <a:cs typeface="Times New Roman"/>
                <a:sym typeface="Times New Roman"/>
              </a:rPr>
              <a:t>. Witei. </a:t>
            </a:r>
            <a:r>
              <a:rPr lang="es" sz="1300" u="sng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https://get.witei.com/es/articulos/como-realizar-el-calculo-de-costos-de-tu-negocio-con-ejemplos/amp/</a:t>
            </a:r>
            <a:endParaRPr sz="1200">
              <a:solidFill>
                <a:srgbClr val="4A86E8"/>
              </a:solidFill>
            </a:endParaRPr>
          </a:p>
        </p:txBody>
      </p:sp>
      <p:sp>
        <p:nvSpPr>
          <p:cNvPr id="254" name="Google Shape;25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55" name="Google Shape;255;p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560">
                <a:solidFill>
                  <a:srgbClr val="4A86E8"/>
                </a:solidFill>
                <a:latin typeface="Alfa Slab One"/>
                <a:ea typeface="Alfa Slab One"/>
                <a:cs typeface="Alfa Slab One"/>
                <a:sym typeface="Alfa Slab One"/>
              </a:rPr>
              <a:t>ING DROPS</a:t>
            </a:r>
            <a:endParaRPr/>
          </a:p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940325" y="2035600"/>
            <a:ext cx="3937800" cy="15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latin typeface="Times New Roman"/>
                <a:ea typeface="Times New Roman"/>
                <a:cs typeface="Times New Roman"/>
                <a:sym typeface="Times New Roman"/>
              </a:rPr>
              <a:t>App en la cual se implementará la enseñanza del idioma inglés</a:t>
            </a:r>
            <a:endParaRPr b="1" sz="2300"/>
          </a:p>
        </p:txBody>
      </p:sp>
      <p:sp>
        <p:nvSpPr>
          <p:cNvPr id="146" name="Google Shape;14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47" name="Google Shape;147;p14"/>
          <p:cNvPicPr preferRelativeResize="0"/>
          <p:nvPr/>
        </p:nvPicPr>
        <p:blipFill rotWithShape="1">
          <a:blip r:embed="rId3">
            <a:alphaModFix/>
          </a:blip>
          <a:srcRect b="22422" l="5121" r="11321" t="4727"/>
          <a:stretch/>
        </p:blipFill>
        <p:spPr>
          <a:xfrm>
            <a:off x="5082250" y="1581825"/>
            <a:ext cx="3642925" cy="2378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264831">
            <a:off x="7407519" y="2200548"/>
            <a:ext cx="572060" cy="549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239410">
            <a:off x="7423488" y="2200411"/>
            <a:ext cx="540149" cy="550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2230289">
            <a:off x="7162506" y="2720886"/>
            <a:ext cx="567464" cy="19390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type="title"/>
          </p:nvPr>
        </p:nvSpPr>
        <p:spPr>
          <a:xfrm rot="2385620">
            <a:off x="7032761" y="2688231"/>
            <a:ext cx="826952" cy="25923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Alfa Slab One"/>
                <a:ea typeface="Alfa Slab One"/>
                <a:cs typeface="Alfa Slab One"/>
                <a:sym typeface="Alfa Slab One"/>
              </a:rPr>
              <a:t>Ing Drops</a:t>
            </a:r>
            <a:endParaRPr sz="800"/>
          </a:p>
        </p:txBody>
      </p:sp>
      <p:sp>
        <p:nvSpPr>
          <p:cNvPr id="152" name="Google Shape;152;p14"/>
          <p:cNvSpPr/>
          <p:nvPr/>
        </p:nvSpPr>
        <p:spPr>
          <a:xfrm rot="2511657">
            <a:off x="7112236" y="2067876"/>
            <a:ext cx="1017803" cy="1007747"/>
          </a:xfrm>
          <a:prstGeom prst="flowChartProcess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Objetivos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15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Su principal objetivo es mejorar el desarrollo tanto personal, lógico, analítico y pensante del estudiante o usuario, en cuanto a la comprensión de dicha lengua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Brindarle una mejor herramienta para cumplir con el requisito del idioma de la entidad educativa en la cual realiza sus estudios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Brindarle una herramienta necesaria para su salida al mundo laboral.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875" y="2741150"/>
            <a:ext cx="3835175" cy="18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62" name="Google Shape;16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5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Herramientas de aprendizaje</a:t>
            </a:r>
            <a:endParaRPr b="1" sz="365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 txBox="1"/>
          <p:nvPr>
            <p:ph idx="1" type="body"/>
          </p:nvPr>
        </p:nvSpPr>
        <p:spPr>
          <a:xfrm>
            <a:off x="1297500" y="1567550"/>
            <a:ext cx="7038900" cy="16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latin typeface="Times New Roman"/>
                <a:ea typeface="Times New Roman"/>
                <a:cs typeface="Times New Roman"/>
                <a:sym typeface="Times New Roman"/>
              </a:rPr>
              <a:t>La tecnología que usará la aplicación será muy fácil, interactiva e intuitiva de usar, te puede enseñar desde lo básico hasta cosas más avanzada.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rgbClr val="22222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ción será muy fácil, interactiva e intuitiva de usar, te puede enseñar desde lo básico hasta cosas más avanzadas,</a:t>
            </a:r>
            <a:endParaRPr b="1"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6150" y="2449300"/>
            <a:ext cx="4146101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1" name="Google Shape;171;p16"/>
          <p:cNvSpPr txBox="1"/>
          <p:nvPr/>
        </p:nvSpPr>
        <p:spPr>
          <a:xfrm>
            <a:off x="1491400" y="2500300"/>
            <a:ext cx="2275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300"/>
              <a:buFont typeface="Times New Roman"/>
              <a:buChar char="●"/>
            </a:pPr>
            <a:r>
              <a:rPr b="1" lang="es" sz="2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Imágenes</a:t>
            </a:r>
            <a:endParaRPr b="1" sz="2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 txBox="1"/>
          <p:nvPr>
            <p:ph idx="1" type="body"/>
          </p:nvPr>
        </p:nvSpPr>
        <p:spPr>
          <a:xfrm>
            <a:off x="1236250" y="485775"/>
            <a:ext cx="70389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300"/>
              <a:buFont typeface="Times New Roman"/>
              <a:buChar char="●"/>
            </a:pPr>
            <a:r>
              <a:rPr b="1" lang="es" sz="2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Audios </a:t>
            </a:r>
            <a:endParaRPr b="1" sz="2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rgbClr val="4A86E8"/>
              </a:buClr>
              <a:buSzPts val="2300"/>
              <a:buFont typeface="Times New Roman"/>
              <a:buChar char="●"/>
            </a:pPr>
            <a:r>
              <a:rPr b="1" lang="es" sz="2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Videos</a:t>
            </a:r>
            <a:endParaRPr b="1" sz="2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8" name="Google Shape;1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5063" y="438863"/>
            <a:ext cx="2837100" cy="218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275" y="3122850"/>
            <a:ext cx="3580674" cy="159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Modelo de Negocio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18"/>
          <p:cNvSpPr txBox="1"/>
          <p:nvPr>
            <p:ph idx="1" type="body"/>
          </p:nvPr>
        </p:nvSpPr>
        <p:spPr>
          <a:xfrm>
            <a:off x="1297500" y="1307850"/>
            <a:ext cx="70389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s" sz="1800">
                <a:latin typeface="Times New Roman"/>
                <a:ea typeface="Times New Roman"/>
                <a:cs typeface="Times New Roman"/>
                <a:sym typeface="Times New Roman"/>
              </a:rPr>
              <a:t>La app aprovecha un híbrido entre los modelos con publicidad y freemium.</a:t>
            </a:r>
            <a:br>
              <a:rPr lang="es"/>
            </a:br>
            <a:br>
              <a:rPr lang="es"/>
            </a:br>
            <a:endParaRPr/>
          </a:p>
        </p:txBody>
      </p:sp>
      <p:pic>
        <p:nvPicPr>
          <p:cNvPr id="188" name="Google Shape;1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950" y="2089425"/>
            <a:ext cx="6111600" cy="250297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0" name="Google Shape;1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/>
          <p:nvPr>
            <p:ph type="title"/>
          </p:nvPr>
        </p:nvSpPr>
        <p:spPr>
          <a:xfrm>
            <a:off x="823850" y="1775725"/>
            <a:ext cx="5156400" cy="23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Wireframe (Diagrama general de pantallas) de la App</a:t>
            </a:r>
            <a:r>
              <a:rPr b="1" i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IngDrops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97" name="Google Shape;1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213" y="170900"/>
            <a:ext cx="6841575" cy="48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04" name="Google Shape;2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875" y="1466425"/>
            <a:ext cx="3349499" cy="3008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3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Fortalezas</a:t>
            </a:r>
            <a:endParaRPr b="1" sz="3300">
              <a:solidFill>
                <a:srgbClr val="4A86E8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1081775" y="1308213"/>
            <a:ext cx="39801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 contenido didáctico está centrado en las necesidades de los estudiantes de la UNAM. </a:t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 podrán tener </a:t>
            </a:r>
            <a:r>
              <a:rPr b="1" lang="e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exámenes</a:t>
            </a:r>
            <a:r>
              <a:rPr b="1" lang="e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-simulacro muy apegados y/o acordes a lo que los usuarios presentarán como examen de evaluación del idioma.</a:t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Times New Roman"/>
              <a:buChar char="●"/>
            </a:pPr>
            <a:r>
              <a:rPr b="1" lang="e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 costo de la app será gratuita y libre de publicidad.</a:t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3" name="Google Shape;2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5100" y="202050"/>
            <a:ext cx="897678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